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971" r:id="rId1"/>
  </p:sldMasterIdLst>
  <p:notesMasterIdLst>
    <p:notesMasterId r:id="rId25"/>
  </p:notesMasterIdLst>
  <p:sldIdLst>
    <p:sldId id="256" r:id="rId2"/>
    <p:sldId id="257" r:id="rId3"/>
    <p:sldId id="291" r:id="rId4"/>
    <p:sldId id="292" r:id="rId5"/>
    <p:sldId id="293" r:id="rId6"/>
    <p:sldId id="294" r:id="rId7"/>
    <p:sldId id="313" r:id="rId8"/>
    <p:sldId id="296" r:id="rId9"/>
    <p:sldId id="314" r:id="rId10"/>
    <p:sldId id="326" r:id="rId11"/>
    <p:sldId id="315" r:id="rId12"/>
    <p:sldId id="316" r:id="rId13"/>
    <p:sldId id="311" r:id="rId14"/>
    <p:sldId id="317" r:id="rId15"/>
    <p:sldId id="318" r:id="rId16"/>
    <p:sldId id="319" r:id="rId17"/>
    <p:sldId id="305" r:id="rId18"/>
    <p:sldId id="320" r:id="rId19"/>
    <p:sldId id="321" r:id="rId20"/>
    <p:sldId id="322" r:id="rId21"/>
    <p:sldId id="289" r:id="rId22"/>
    <p:sldId id="312" r:id="rId23"/>
    <p:sldId id="32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27" autoAdjust="0"/>
    <p:restoredTop sz="92067"/>
  </p:normalViewPr>
  <p:slideViewPr>
    <p:cSldViewPr snapToGrid="0">
      <p:cViewPr>
        <p:scale>
          <a:sx n="98" d="100"/>
          <a:sy n="98" d="100"/>
        </p:scale>
        <p:origin x="5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309023-AF2B-4043-B228-F191CADC9BB1}" type="datetimeFigureOut">
              <a:rPr lang="en-IN" smtClean="0"/>
              <a:t>29/07/18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4517F-9C19-4E9A-AB98-AA89BD9F1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7562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B9132-D0D3-4182-9F3A-A2B393A6FF1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Investment Case Study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smtClean="0"/>
              <a:t>1</a:t>
            </a:r>
            <a:endParaRPr lang="en-IN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Investment Case Study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smtClean="0"/>
              <a:t>1</a:t>
            </a:r>
            <a:endParaRPr lang="en-IN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Investment Case Study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smtClean="0"/>
              <a:t>1</a:t>
            </a:r>
            <a:endParaRPr lang="en-IN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Investment Case Study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smtClean="0"/>
              <a:t>1</a:t>
            </a:r>
            <a:endParaRPr lang="en-IN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Investment Case Study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smtClean="0"/>
              <a:t>1</a:t>
            </a:r>
            <a:endParaRPr lang="en-IN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Investment Case Study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smtClean="0"/>
              <a:t>1</a:t>
            </a:r>
            <a:endParaRPr lang="en-IN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B9132-D0D3-4182-9F3A-A2B393A6FF1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B9132-D0D3-4182-9F3A-A2B393A6FF1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smtClean="0"/>
              <a:t>09-06-2016</a:t>
            </a:r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Investment Case Study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smtClean="0"/>
              <a:t>1</a:t>
            </a:r>
            <a:endParaRPr lang="en-I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B9132-D0D3-4182-9F3A-A2B393A6FF1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B9132-D0D3-4182-9F3A-A2B393A6FF1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B9132-D0D3-4182-9F3A-A2B393A6FF1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B9132-D0D3-4182-9F3A-A2B393A6FF1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B9132-D0D3-4182-9F3A-A2B393A6FF1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B9132-D0D3-4182-9F3A-A2B393A6FF1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18FE-C8D6-4A9C-A702-41F1E0C1C452}" type="datetimeFigureOut">
              <a:rPr lang="en-IN" smtClean="0"/>
              <a:t>29/07/18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B9132-D0D3-4182-9F3A-A2B393A6FF1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2.png"/><Relationship Id="rId21" Type="http://schemas.openxmlformats.org/officeDocument/2006/relationships/image" Target="../media/image3.png"/><Relationship Id="rId22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0C018FE-C8D6-4A9C-A702-41F1E0C1C452}" type="datetimeFigureOut">
              <a:rPr lang="en-IN" smtClean="0"/>
              <a:t>29/07/18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IN" smtClean="0"/>
              <a:t>Investment Case Study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IN" smtClean="0"/>
              <a:t>1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353" y="325938"/>
            <a:ext cx="1446786" cy="3798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535" b="100000" l="0" r="100000">
                        <a14:foregroundMark x1="19244" y1="37433" x2="19244" y2="37433"/>
                        <a14:foregroundMark x1="31959" y1="47059" x2="31959" y2="47059"/>
                        <a14:foregroundMark x1="19931" y1="64171" x2="19931" y2="64171"/>
                        <a14:foregroundMark x1="28179" y1="70053" x2="28179" y2="70053"/>
                        <a14:foregroundMark x1="42612" y1="71123" x2="42612" y2="71123"/>
                        <a14:foregroundMark x1="55326" y1="65775" x2="55326" y2="65775"/>
                        <a14:foregroundMark x1="61856" y1="66845" x2="61856" y2="66845"/>
                        <a14:foregroundMark x1="37113" y1="24599" x2="37113" y2="24599"/>
                        <a14:foregroundMark x1="34708" y1="11765" x2="34708" y2="11765"/>
                        <a14:foregroundMark x1="23711" y1="11765" x2="23711" y2="11765"/>
                        <a14:foregroundMark x1="23711" y1="22995" x2="23711" y2="22995"/>
                        <a14:foregroundMark x1="39863" y1="40107" x2="39863" y2="40107"/>
                        <a14:foregroundMark x1="26460" y1="47059" x2="26460" y2="470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766"/>
            <a:ext cx="1268279" cy="815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64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972" r:id="rId1"/>
    <p:sldLayoutId id="2147485973" r:id="rId2"/>
    <p:sldLayoutId id="2147485974" r:id="rId3"/>
    <p:sldLayoutId id="2147485975" r:id="rId4"/>
    <p:sldLayoutId id="2147485976" r:id="rId5"/>
    <p:sldLayoutId id="2147485977" r:id="rId6"/>
    <p:sldLayoutId id="2147485978" r:id="rId7"/>
    <p:sldLayoutId id="2147485979" r:id="rId8"/>
    <p:sldLayoutId id="2147485980" r:id="rId9"/>
    <p:sldLayoutId id="2147485981" r:id="rId10"/>
    <p:sldLayoutId id="2147485982" r:id="rId11"/>
    <p:sldLayoutId id="2147485983" r:id="rId12"/>
    <p:sldLayoutId id="2147485984" r:id="rId13"/>
    <p:sldLayoutId id="2147485985" r:id="rId14"/>
    <p:sldLayoutId id="2147485986" r:id="rId15"/>
    <p:sldLayoutId id="2147485987" r:id="rId16"/>
    <p:sldLayoutId id="214748598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1478" y="1346199"/>
            <a:ext cx="9144000" cy="2585831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cap="all" dirty="0" smtClean="0"/>
              <a:t>Retail Giant Sales Forecasting</a:t>
            </a:r>
            <a:br>
              <a:rPr lang="en-IN" sz="4000" b="1" cap="all" dirty="0" smtClean="0"/>
            </a:br>
            <a:r>
              <a:rPr lang="en-IN" sz="4000" b="1" cap="all" dirty="0" smtClean="0"/>
              <a:t>using  timer series</a:t>
            </a:r>
            <a:r>
              <a:rPr lang="en-IN" sz="4000" b="1" dirty="0"/>
              <a:t> </a:t>
            </a:r>
            <a:r>
              <a:rPr lang="en-IN" sz="4000" b="1" dirty="0" smtClean="0"/>
              <a:t> ANALYSIS </a:t>
            </a:r>
            <a:r>
              <a:rPr lang="en-IN" sz="4000" b="1" dirty="0"/>
              <a:t/>
            </a:r>
            <a:br>
              <a:rPr lang="en-IN" sz="4000" b="1" dirty="0"/>
            </a:br>
            <a:endParaRPr lang="en-IN" sz="40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6008" y="4104278"/>
            <a:ext cx="6138856" cy="1842662"/>
          </a:xfrm>
        </p:spPr>
        <p:txBody>
          <a:bodyPr>
            <a:noAutofit/>
          </a:bodyPr>
          <a:lstStyle/>
          <a:p>
            <a:pPr algn="l"/>
            <a:r>
              <a:rPr lang="en-IN" sz="1800" b="1" dirty="0"/>
              <a:t> Group </a:t>
            </a:r>
            <a:r>
              <a:rPr lang="en-IN" sz="1800" b="1" dirty="0" smtClean="0"/>
              <a:t>Members:</a:t>
            </a:r>
            <a:endParaRPr lang="en-IN" sz="1800" b="1" dirty="0"/>
          </a:p>
          <a:p>
            <a:pPr marL="457200" indent="-457200" algn="l">
              <a:buFont typeface="+mj-lt"/>
              <a:buAutoNum type="arabicPeriod"/>
            </a:pPr>
            <a:r>
              <a:rPr lang="en-IN" sz="1800" b="1" dirty="0"/>
              <a:t> </a:t>
            </a:r>
            <a:r>
              <a:rPr lang="en-IN" sz="1800" b="1" dirty="0" err="1" smtClean="0"/>
              <a:t>Vijayanand</a:t>
            </a:r>
            <a:r>
              <a:rPr lang="en-IN" sz="1800" b="1" dirty="0" smtClean="0"/>
              <a:t> Narayanan</a:t>
            </a:r>
            <a:endParaRPr lang="en-IN" sz="1800" b="1" dirty="0"/>
          </a:p>
          <a:p>
            <a:pPr marL="457200" indent="-457200" algn="l">
              <a:buFont typeface="+mj-lt"/>
              <a:buAutoNum type="arabicPeriod"/>
            </a:pPr>
            <a:r>
              <a:rPr lang="en-IN" sz="1800" b="1" dirty="0"/>
              <a:t> </a:t>
            </a:r>
            <a:r>
              <a:rPr lang="en-IN" sz="1800" b="1" dirty="0" err="1"/>
              <a:t>Arunachalam</a:t>
            </a:r>
            <a:r>
              <a:rPr lang="en-IN" sz="1800" b="1" dirty="0"/>
              <a:t> </a:t>
            </a:r>
            <a:r>
              <a:rPr lang="en-IN" sz="1800" b="1" dirty="0" err="1" smtClean="0"/>
              <a:t>Meenakshisundaram</a:t>
            </a:r>
            <a:endParaRPr lang="en-IN" sz="1800" b="1" dirty="0" smtClean="0"/>
          </a:p>
          <a:p>
            <a:pPr marL="457200" indent="-457200" algn="l">
              <a:buFont typeface="+mj-lt"/>
              <a:buAutoNum type="arabicPeriod"/>
            </a:pPr>
            <a:r>
              <a:rPr lang="en-IN" sz="1800" b="1" dirty="0" smtClean="0"/>
              <a:t> </a:t>
            </a:r>
            <a:r>
              <a:rPr lang="en-IN" sz="1800" b="1" dirty="0"/>
              <a:t>Akash </a:t>
            </a:r>
            <a:r>
              <a:rPr lang="en-IN" sz="1800" b="1" dirty="0" err="1"/>
              <a:t>Ashokan</a:t>
            </a:r>
            <a:endParaRPr lang="en-IN" sz="1800" b="1" dirty="0"/>
          </a:p>
          <a:p>
            <a:pPr marL="457200" indent="-457200" algn="l">
              <a:buFont typeface="+mj-lt"/>
              <a:buAutoNum type="arabicPeriod"/>
            </a:pPr>
            <a:r>
              <a:rPr lang="en-IN" sz="1800" b="1" dirty="0"/>
              <a:t> </a:t>
            </a:r>
            <a:r>
              <a:rPr lang="en-IN" sz="1800" b="1" dirty="0" err="1"/>
              <a:t>Dharamarajan</a:t>
            </a:r>
            <a:r>
              <a:rPr lang="en-IN" sz="1800" b="1" dirty="0"/>
              <a:t> </a:t>
            </a:r>
            <a:r>
              <a:rPr lang="en-IN" sz="1800" b="1" dirty="0" err="1"/>
              <a:t>Thiyagarajan</a:t>
            </a:r>
            <a:endParaRPr lang="en-IN" sz="1800" b="1" dirty="0"/>
          </a:p>
        </p:txBody>
      </p:sp>
    </p:spTree>
    <p:extLst>
      <p:ext uri="{BB962C8B-B14F-4D97-AF65-F5344CB8AC3E}">
        <p14:creationId xmlns:p14="http://schemas.microsoft.com/office/powerpoint/2010/main" val="341473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dirty="0" smtClean="0"/>
              <a:t>Top 2 Consistently Profitable Segments</a:t>
            </a:r>
            <a:br>
              <a:rPr lang="en-IN" sz="4000" b="1" dirty="0" smtClean="0"/>
            </a:br>
            <a:endParaRPr lang="en-IN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496218"/>
            <a:ext cx="11168742" cy="5082382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</a:pPr>
            <a:endParaRPr lang="en-IN" sz="2000" dirty="0" smtClean="0"/>
          </a:p>
          <a:p>
            <a:pPr>
              <a:lnSpc>
                <a:spcPct val="150000"/>
              </a:lnSpc>
            </a:pPr>
            <a:endParaRPr lang="en-IN" sz="2000" dirty="0"/>
          </a:p>
          <a:p>
            <a:pPr>
              <a:lnSpc>
                <a:spcPct val="150000"/>
              </a:lnSpc>
            </a:pPr>
            <a:endParaRPr lang="en-IN" sz="2000" dirty="0" smtClean="0"/>
          </a:p>
          <a:p>
            <a:pPr>
              <a:lnSpc>
                <a:spcPct val="150000"/>
              </a:lnSpc>
            </a:pPr>
            <a:endParaRPr lang="en-IN" sz="2000" dirty="0"/>
          </a:p>
          <a:p>
            <a:pPr>
              <a:lnSpc>
                <a:spcPct val="150000"/>
              </a:lnSpc>
            </a:pPr>
            <a:endParaRPr lang="en-IN" sz="2000" dirty="0" smtClean="0"/>
          </a:p>
          <a:p>
            <a:pPr>
              <a:lnSpc>
                <a:spcPct val="150000"/>
              </a:lnSpc>
            </a:pPr>
            <a:endParaRPr lang="en-IN" sz="2000" dirty="0"/>
          </a:p>
          <a:p>
            <a:pPr>
              <a:lnSpc>
                <a:spcPct val="150000"/>
              </a:lnSpc>
            </a:pPr>
            <a:r>
              <a:rPr lang="en-IN" sz="2000" dirty="0" smtClean="0"/>
              <a:t>APAC </a:t>
            </a:r>
            <a:r>
              <a:rPr lang="en-IN" sz="2000" dirty="0"/>
              <a:t>Consumer and EU Consumer segments were </a:t>
            </a:r>
            <a:r>
              <a:rPr lang="en-IN" sz="2000" dirty="0" smtClean="0"/>
              <a:t>the </a:t>
            </a:r>
            <a:r>
              <a:rPr lang="en-IN" sz="2000" dirty="0"/>
              <a:t>top 2 </a:t>
            </a:r>
            <a:r>
              <a:rPr lang="en-IN" sz="2000" dirty="0" smtClean="0"/>
              <a:t>consistently profitable </a:t>
            </a:r>
            <a:r>
              <a:rPr lang="en-IN" sz="2000" dirty="0"/>
              <a:t>segments based on </a:t>
            </a:r>
            <a:r>
              <a:rPr lang="en-IN" sz="2000" dirty="0" smtClean="0"/>
              <a:t>a combination of maximum profits and least Coefficient of  Variation of profit</a:t>
            </a:r>
            <a:endParaRPr lang="en-IN" sz="2000" dirty="0"/>
          </a:p>
          <a:p>
            <a:pPr>
              <a:lnSpc>
                <a:spcPct val="150000"/>
              </a:lnSpc>
            </a:pPr>
            <a:endParaRPr lang="en-IN" sz="20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" y="1230096"/>
            <a:ext cx="9692640" cy="375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899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/>
              <a:t>Model Building – Part 1</a:t>
            </a:r>
            <a:br>
              <a:rPr lang="en-IN" b="1" dirty="0" smtClean="0"/>
            </a:b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306286"/>
            <a:ext cx="11168742" cy="5272314"/>
          </a:xfrm>
        </p:spPr>
        <p:txBody>
          <a:bodyPr numCol="1">
            <a:no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IN" sz="2400" dirty="0" smtClean="0"/>
              <a:t>Filtered out observations for APAC Consumer and EU Consumer segments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IN" sz="2400" dirty="0" smtClean="0"/>
              <a:t>Created Time Series for Sales and Quantity (Demand)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IN" sz="2400" dirty="0" smtClean="0"/>
              <a:t>Set aside last 6 months data for validation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IN" sz="2400" dirty="0" smtClean="0"/>
              <a:t>Smoothened series using Moving Average with window size of 3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IN" sz="2400" dirty="0" smtClean="0"/>
              <a:t>Plotted Time Series Sales and Demand to identify any Global Trends and Seasonality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IN" sz="2400" dirty="0" smtClean="0"/>
              <a:t>For Classical Decomposition approach, used linear regression to capture trend and seasonality and used it predict values for Sales and Demand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IN" sz="2400" dirty="0" smtClean="0"/>
              <a:t>Removed the trend and seasonality to create a residual time series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IN" sz="2400" dirty="0" smtClean="0"/>
              <a:t>Carried out stationarity tests (ACF, PACF and Auto ARIMA) on residual time series to confirm that there is no local predictable behaviour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IN" sz="2400" dirty="0" smtClean="0"/>
              <a:t>Used Quartile Quartile plot, Dickey-Fuller and KPSS tests to check for white noise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611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/>
              <a:t>Model Building – Part 2</a:t>
            </a:r>
            <a:br>
              <a:rPr lang="en-IN" b="1" dirty="0" smtClean="0"/>
            </a:b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306286"/>
            <a:ext cx="11168742" cy="5272314"/>
          </a:xfrm>
        </p:spPr>
        <p:txBody>
          <a:bodyPr numCol="1">
            <a:no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 startAt="10"/>
            </a:pPr>
            <a:r>
              <a:rPr lang="en-IN" sz="2400" dirty="0" smtClean="0"/>
              <a:t>Predicted last 6 months Sales and Demand values using a linear regression model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 startAt="10"/>
            </a:pPr>
            <a:r>
              <a:rPr lang="en-IN" sz="2400" dirty="0" smtClean="0"/>
              <a:t>Plotted predictions against original values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 startAt="10"/>
            </a:pPr>
            <a:r>
              <a:rPr lang="en-IN" sz="2400" dirty="0" smtClean="0"/>
              <a:t>In Auto ARIMA approach called </a:t>
            </a:r>
            <a:r>
              <a:rPr lang="en-IN" sz="2400" dirty="0" err="1" smtClean="0"/>
              <a:t>auto.arima</a:t>
            </a:r>
            <a:r>
              <a:rPr lang="en-IN" sz="2400" dirty="0" smtClean="0"/>
              <a:t> function by passing in the time series for Sales and Demand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 startAt="10"/>
            </a:pPr>
            <a:r>
              <a:rPr lang="en-IN" sz="2400" dirty="0" smtClean="0"/>
              <a:t>Checked for stationarity in residual time series using </a:t>
            </a:r>
            <a:r>
              <a:rPr lang="en-IN" sz="2400" dirty="0"/>
              <a:t>ACF, </a:t>
            </a:r>
            <a:r>
              <a:rPr lang="en-IN" sz="2400" dirty="0" smtClean="0"/>
              <a:t>PACF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 startAt="10"/>
            </a:pPr>
            <a:r>
              <a:rPr lang="en-IN" sz="2400" dirty="0" smtClean="0"/>
              <a:t>Checked for white noise </a:t>
            </a:r>
            <a:r>
              <a:rPr lang="en-IN" sz="2400" dirty="0"/>
              <a:t>using Dickey-Fuller and KPSS </a:t>
            </a:r>
            <a:endParaRPr lang="en-IN" sz="2400" dirty="0" smtClean="0"/>
          </a:p>
          <a:p>
            <a:pPr marL="457200" indent="-457200">
              <a:lnSpc>
                <a:spcPct val="100000"/>
              </a:lnSpc>
              <a:buFont typeface="+mj-lt"/>
              <a:buAutoNum type="arabicPeriod" startAt="10"/>
            </a:pPr>
            <a:r>
              <a:rPr lang="en-IN" sz="2400" dirty="0" smtClean="0"/>
              <a:t>Predicted </a:t>
            </a:r>
            <a:r>
              <a:rPr lang="en-IN" sz="2400" dirty="0"/>
              <a:t>last 6 months Sales and Demand values using the </a:t>
            </a:r>
            <a:r>
              <a:rPr lang="en-IN" sz="2400" dirty="0" smtClean="0"/>
              <a:t>Auto ARIMA model</a:t>
            </a:r>
            <a:endParaRPr lang="en-IN" sz="24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 startAt="10"/>
            </a:pPr>
            <a:endParaRPr lang="en-IN" sz="2400" dirty="0" smtClean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024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/>
              <a:t>APAC Sales Forecast Comparison</a:t>
            </a:r>
            <a:br>
              <a:rPr lang="en-IN" b="1" dirty="0" smtClean="0"/>
            </a:br>
            <a:endParaRPr lang="en-IN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559" y="1428194"/>
            <a:ext cx="5934201" cy="4959544"/>
          </a:xfrm>
        </p:spPr>
      </p:pic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70100" y="436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2" y="1428193"/>
            <a:ext cx="5525587" cy="495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57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/>
              <a:t>EU Sales Forecast Comparison</a:t>
            </a:r>
            <a:br>
              <a:rPr lang="en-IN" b="1" dirty="0" smtClean="0"/>
            </a:br>
            <a:endParaRPr lang="en-IN" sz="28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70100" y="436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97" y="1421662"/>
            <a:ext cx="5434148" cy="503138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559" y="1426397"/>
            <a:ext cx="5782492" cy="502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87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b="1" dirty="0" smtClean="0"/>
              <a:t>APAC Demand Forecast Comparison</a:t>
            </a:r>
            <a:br>
              <a:rPr lang="en-IN" b="1" dirty="0" smtClean="0"/>
            </a:br>
            <a:endParaRPr lang="en-IN" sz="2800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70100" y="436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8" y="1428193"/>
            <a:ext cx="5590903" cy="49595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166" y="1446835"/>
            <a:ext cx="5845826" cy="495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50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/>
              <a:t>EU Demand Forecast Comparison</a:t>
            </a:r>
            <a:br>
              <a:rPr lang="en-IN" b="1" dirty="0" smtClean="0"/>
            </a:br>
            <a:endParaRPr lang="en-IN" sz="2800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34" y="1431868"/>
            <a:ext cx="5656316" cy="4974512"/>
          </a:xfrm>
        </p:spPr>
      </p:pic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70100" y="436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228" y="1431868"/>
            <a:ext cx="5882737" cy="497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55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sz="4900" b="1" dirty="0" smtClean="0"/>
              <a:t>APAC Consumer Sales Model Evaluation</a:t>
            </a:r>
            <a:r>
              <a:rPr lang="en-IN" b="1" dirty="0" smtClean="0"/>
              <a:t/>
            </a:r>
            <a:br>
              <a:rPr lang="en-IN" b="1" dirty="0" smtClean="0"/>
            </a:br>
            <a:endParaRPr lang="en-IN" sz="2800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5796546"/>
              </p:ext>
            </p:extLst>
          </p:nvPr>
        </p:nvGraphicFramePr>
        <p:xfrm>
          <a:off x="718458" y="1825625"/>
          <a:ext cx="10802982" cy="3970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228"/>
                <a:gridCol w="1946365"/>
                <a:gridCol w="3087838"/>
                <a:gridCol w="426655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Market</a:t>
                      </a:r>
                      <a:r>
                        <a:rPr lang="en-US" baseline="0" dirty="0" smtClean="0"/>
                        <a:t> Segment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Evaluation</a:t>
                      </a:r>
                      <a:r>
                        <a:rPr lang="en-US" baseline="0" dirty="0" smtClean="0"/>
                        <a:t> Parameter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Classical Decomposition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Auto ARIMA</a:t>
                      </a:r>
                      <a:r>
                        <a:rPr lang="en-US" baseline="0" dirty="0" smtClean="0"/>
                        <a:t> model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APAC Consumer Sales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Global </a:t>
                      </a:r>
                      <a:r>
                        <a:rPr lang="en-US" sz="1400" dirty="0" err="1" smtClean="0"/>
                        <a:t>behaviour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lm(Sales ~ sin(0.5*Month) * poly(Month,1) + cos(0.05*Month) * poly(Month,1) +              tan(0.02*Month), Month, data=</a:t>
                      </a:r>
                      <a:r>
                        <a:rPr lang="en-US" sz="1400" dirty="0" err="1" smtClean="0"/>
                        <a:t>apac_sales_smootheddf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ARIMA(0,1,1). This means that 1 stage differencing was performed and the resulting time series was modeled as MA(1).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Local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baseline="0" dirty="0" err="1" smtClean="0"/>
                        <a:t>behaviour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ARIMA(0,0,0)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N/A</a:t>
                      </a:r>
                      <a:endParaRPr lang="en-US" sz="1400" dirty="0"/>
                    </a:p>
                  </a:txBody>
                  <a:tcPr/>
                </a:tc>
              </a:tr>
              <a:tr h="394335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Residual component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Stationary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Stationary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ADF test on stationary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Augmented Dickey-Fuller Test shows a p-value of 0.01 which is &lt; 0.05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Augmented Dickey-Fuller Test shows a p-value &lt; 0.05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KPSS test on stationary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KPSS test shows a p-value of 0.1 with is &gt; 0.05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KPSS test shows a p-value &gt; 0.05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Forecast</a:t>
                      </a:r>
                      <a:r>
                        <a:rPr lang="en-US" sz="1400" baseline="0" dirty="0" smtClean="0"/>
                        <a:t> MAPE (%)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20.83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27.68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70100" y="436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37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dirty="0" smtClean="0"/>
              <a:t>APAC Consumer Demand Model Evaluation</a:t>
            </a:r>
            <a:br>
              <a:rPr lang="en-IN" sz="4000" b="1" dirty="0" smtClean="0"/>
            </a:br>
            <a:endParaRPr lang="en-IN" sz="4000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5485195"/>
              </p:ext>
            </p:extLst>
          </p:nvPr>
        </p:nvGraphicFramePr>
        <p:xfrm>
          <a:off x="718458" y="1825625"/>
          <a:ext cx="10802982" cy="3970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228"/>
                <a:gridCol w="1946365"/>
                <a:gridCol w="3087838"/>
                <a:gridCol w="426655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Market</a:t>
                      </a:r>
                      <a:r>
                        <a:rPr lang="en-US" baseline="0" dirty="0" smtClean="0"/>
                        <a:t> Segment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Evaluation</a:t>
                      </a:r>
                      <a:r>
                        <a:rPr lang="en-US" baseline="0" dirty="0" smtClean="0"/>
                        <a:t> Parameter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Classical Decomposition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Auto ARIMA</a:t>
                      </a:r>
                      <a:r>
                        <a:rPr lang="en-US" baseline="0" dirty="0" smtClean="0"/>
                        <a:t> model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APAC Consumer Demand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Global </a:t>
                      </a:r>
                      <a:r>
                        <a:rPr lang="en-US" sz="1400" dirty="0" err="1" smtClean="0"/>
                        <a:t>behaviour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lm(Demand ~ sin(0.5*Month) * poly(Month,1) + cos(0.1*Month) * poly(Month,1) +                          tan(0.02*Month), Month, data=</a:t>
                      </a:r>
                      <a:r>
                        <a:rPr lang="en-US" sz="1400" dirty="0" err="1" smtClean="0"/>
                        <a:t>apac_demand_smootheddf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ARIMA(0,1,0). This means that 1 stage differencing was performed.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Local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baseline="0" dirty="0" err="1" smtClean="0"/>
                        <a:t>behaviour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ARIMA(0,0,0)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N/A</a:t>
                      </a:r>
                      <a:endParaRPr lang="en-US" sz="1400" dirty="0"/>
                    </a:p>
                  </a:txBody>
                  <a:tcPr/>
                </a:tc>
              </a:tr>
              <a:tr h="394335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Residual component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Stationary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Stationary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ADF test on stationary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Augmented Dickey-Fuller Test shows a p-value of 0.01 which is &lt; 0.05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Augmented Dickey-Fuller Test shows a p-value &lt; 0.05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KPSS test on stationary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KPSS test shows a p-value of 0.1 with is &gt; 0.05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KPSS test shows a p-value &gt; 0.05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Forecast</a:t>
                      </a:r>
                      <a:r>
                        <a:rPr lang="en-US" sz="1400" baseline="0" dirty="0" smtClean="0"/>
                        <a:t> MAPE (%)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18.79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26.24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70100" y="436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212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900" b="1" dirty="0" smtClean="0"/>
              <a:t>EU Consumer Sales Model Evaluation</a:t>
            </a:r>
            <a:r>
              <a:rPr lang="en-IN" b="1" dirty="0" smtClean="0"/>
              <a:t/>
            </a:r>
            <a:br>
              <a:rPr lang="en-IN" b="1" dirty="0" smtClean="0"/>
            </a:br>
            <a:endParaRPr lang="en-IN" sz="2800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0483507"/>
              </p:ext>
            </p:extLst>
          </p:nvPr>
        </p:nvGraphicFramePr>
        <p:xfrm>
          <a:off x="718458" y="1825625"/>
          <a:ext cx="10802982" cy="37572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228"/>
                <a:gridCol w="1946365"/>
                <a:gridCol w="3087838"/>
                <a:gridCol w="426655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Market</a:t>
                      </a:r>
                      <a:r>
                        <a:rPr lang="en-US" baseline="0" dirty="0" smtClean="0"/>
                        <a:t> Segment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Evaluation</a:t>
                      </a:r>
                      <a:r>
                        <a:rPr lang="en-US" baseline="0" dirty="0" smtClean="0"/>
                        <a:t> Parameter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Classical Decomposition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Auto ARIMA</a:t>
                      </a:r>
                      <a:r>
                        <a:rPr lang="en-US" baseline="0" dirty="0" smtClean="0"/>
                        <a:t> model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EU Consumer Sales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Global </a:t>
                      </a:r>
                      <a:r>
                        <a:rPr lang="en-US" sz="1400" dirty="0" err="1" smtClean="0"/>
                        <a:t>behaviour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lm(Sales ~ sin(0.4*Month) * poly(Month,1) + cos(0.09*Month) * poly(Month,1), Month, data=</a:t>
                      </a:r>
                      <a:r>
                        <a:rPr lang="en-US" sz="1400" dirty="0" err="1" smtClean="0"/>
                        <a:t>eu_sales_smootheddf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ARIMA(2,1,0). This means that 1 stage differencing was performed and the resulting time series was modeled as AR(2).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Local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baseline="0" dirty="0" err="1" smtClean="0"/>
                        <a:t>behaviour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ARIMA(0,0,0)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N/A</a:t>
                      </a:r>
                      <a:endParaRPr lang="en-US" sz="1400" dirty="0"/>
                    </a:p>
                  </a:txBody>
                  <a:tcPr/>
                </a:tc>
              </a:tr>
              <a:tr h="394335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Residual component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Stationary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Stationary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ADF test on stationary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Augmented Dickey-Fuller Test shows a p-value of 0.01 which is &lt; 0.05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Augmented Dickey-Fuller Test shows a p-value &lt; 0.05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KPSS test on stationary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KPSS test shows a p-value of 0.1 with is &gt; 0.05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KPSS test shows a p-value &gt; 0.05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Forecast</a:t>
                      </a:r>
                      <a:r>
                        <a:rPr lang="en-US" sz="1400" baseline="0" dirty="0" smtClean="0"/>
                        <a:t> MAPE (%)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20.73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28.92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70100" y="436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05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/>
              <a:t>Business Problem</a:t>
            </a:r>
            <a:br>
              <a:rPr lang="en-IN" b="1" dirty="0" smtClean="0"/>
            </a:b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496218"/>
            <a:ext cx="11168742" cy="470296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2400" dirty="0" smtClean="0"/>
              <a:t>Global Mart is an online retail store that takes orders and delivers worldwide. The company caters to 7 </a:t>
            </a:r>
            <a:r>
              <a:rPr lang="en-IN" sz="2400" dirty="0"/>
              <a:t>Markets (Africa, APAC, Canada, EMEA, EU, LATAM and US) and </a:t>
            </a:r>
            <a:r>
              <a:rPr lang="en-IN" sz="2400" dirty="0" smtClean="0"/>
              <a:t>3 Segments (Consumer, Corporate and Home Office).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2400" dirty="0" smtClean="0"/>
              <a:t>The company wishes to </a:t>
            </a:r>
            <a:r>
              <a:rPr lang="en-IN" sz="2400" dirty="0"/>
              <a:t>finalise the </a:t>
            </a:r>
            <a:r>
              <a:rPr lang="en-IN" sz="2400" dirty="0" smtClean="0"/>
              <a:t>operations plan </a:t>
            </a:r>
            <a:r>
              <a:rPr lang="en-IN" sz="2400" dirty="0"/>
              <a:t>for the next 6 months.  So, </a:t>
            </a:r>
            <a:r>
              <a:rPr lang="en-IN" sz="2400" dirty="0" smtClean="0"/>
              <a:t>it is required to </a:t>
            </a:r>
            <a:r>
              <a:rPr lang="en-IN" sz="2400" dirty="0"/>
              <a:t>forecast the sales and the demand for the next 6 months, that would help </a:t>
            </a:r>
            <a:r>
              <a:rPr lang="en-IN" sz="2400" dirty="0" smtClean="0"/>
              <a:t>the company manage </a:t>
            </a:r>
            <a:r>
              <a:rPr lang="en-IN" sz="2400" dirty="0"/>
              <a:t>the revenue and inventory accordingly.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9754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dirty="0" smtClean="0"/>
              <a:t>EU Consumer Demand Model Evaluation</a:t>
            </a:r>
            <a:br>
              <a:rPr lang="en-IN" sz="4000" b="1" dirty="0" smtClean="0"/>
            </a:br>
            <a:endParaRPr lang="en-IN" sz="4000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369237"/>
              </p:ext>
            </p:extLst>
          </p:nvPr>
        </p:nvGraphicFramePr>
        <p:xfrm>
          <a:off x="718458" y="1825625"/>
          <a:ext cx="10802982" cy="3970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228"/>
                <a:gridCol w="1946365"/>
                <a:gridCol w="3087838"/>
                <a:gridCol w="426655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Market</a:t>
                      </a:r>
                      <a:r>
                        <a:rPr lang="en-US" baseline="0" dirty="0" smtClean="0"/>
                        <a:t> Segment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Evaluation</a:t>
                      </a:r>
                      <a:r>
                        <a:rPr lang="en-US" baseline="0" dirty="0" smtClean="0"/>
                        <a:t> Parameter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Classical Decomposition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Auto ARIMA</a:t>
                      </a:r>
                      <a:r>
                        <a:rPr lang="en-US" baseline="0" dirty="0" smtClean="0"/>
                        <a:t> model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EU Consumer Demand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Global </a:t>
                      </a:r>
                      <a:r>
                        <a:rPr lang="en-US" sz="1400" dirty="0" err="1" smtClean="0"/>
                        <a:t>behaviour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lm(Demand ~ sin(0.5*Month) * poly(Month,1) + cos(0.09*Month) * poly(Month,1) +                        tan(0.02*Month), Month, data=</a:t>
                      </a:r>
                      <a:r>
                        <a:rPr lang="en-US" sz="1400" dirty="0" err="1" smtClean="0"/>
                        <a:t>eu_demand_smootheddf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ARIMA(2,1,0). This means that 1 stage differencing was performed and the resulting time series was modeled as AR(2).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Local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baseline="0" dirty="0" err="1" smtClean="0"/>
                        <a:t>behaviour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ARIMA(0,0,0)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N/A</a:t>
                      </a:r>
                      <a:endParaRPr lang="en-US" sz="1400" dirty="0"/>
                    </a:p>
                  </a:txBody>
                  <a:tcPr/>
                </a:tc>
              </a:tr>
              <a:tr h="394335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Residual component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Stationary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Stationary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ADF test on stationary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Augmented Dickey-Fuller Test shows a p-value of 0.02 which is &lt; 0.05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Augmented Dickey-Fuller Test shows a p-value &lt; 0.05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KPSS test on stationary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KPSS test shows a p-value of 0.1 with is &gt; 0.05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KPSS test shows a p-value &gt; 0.05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Forecast</a:t>
                      </a:r>
                      <a:r>
                        <a:rPr lang="en-US" sz="1400" baseline="0" dirty="0" smtClean="0"/>
                        <a:t> MAPE (%)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21.98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30.13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70100" y="436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66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b="1" dirty="0" smtClean="0"/>
              <a:t>Results</a:t>
            </a:r>
            <a:br>
              <a:rPr lang="en-IN" b="1" dirty="0" smtClean="0"/>
            </a:b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397000"/>
            <a:ext cx="11168742" cy="52959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IN" sz="2000" dirty="0" smtClean="0"/>
              <a:t>APAC Consumer and EU Consumer market segments were the top 2 performing segments</a:t>
            </a:r>
          </a:p>
          <a:p>
            <a:pPr marL="0" indent="0">
              <a:lnSpc>
                <a:spcPct val="100000"/>
              </a:lnSpc>
              <a:buNone/>
            </a:pPr>
            <a:endParaRPr lang="en-IN" sz="2000" dirty="0"/>
          </a:p>
          <a:p>
            <a:pPr marL="0" indent="0">
              <a:lnSpc>
                <a:spcPct val="100000"/>
              </a:lnSpc>
              <a:buNone/>
            </a:pPr>
            <a:endParaRPr lang="en-IN" sz="2000" dirty="0" smtClean="0"/>
          </a:p>
          <a:p>
            <a:pPr marL="0" indent="0">
              <a:lnSpc>
                <a:spcPct val="100000"/>
              </a:lnSpc>
              <a:buNone/>
            </a:pPr>
            <a:endParaRPr lang="en-IN" sz="2000" dirty="0"/>
          </a:p>
          <a:p>
            <a:pPr marL="0" indent="0">
              <a:lnSpc>
                <a:spcPct val="100000"/>
              </a:lnSpc>
              <a:buNone/>
            </a:pPr>
            <a:endParaRPr lang="en-IN" sz="2000" dirty="0" smtClean="0"/>
          </a:p>
          <a:p>
            <a:pPr marL="0" indent="0">
              <a:lnSpc>
                <a:spcPct val="100000"/>
              </a:lnSpc>
              <a:buNone/>
            </a:pPr>
            <a:endParaRPr lang="en-IN" sz="2000" dirty="0"/>
          </a:p>
          <a:p>
            <a:pPr marL="0" indent="0">
              <a:lnSpc>
                <a:spcPct val="100000"/>
              </a:lnSpc>
              <a:buNone/>
            </a:pPr>
            <a:endParaRPr lang="en-IN" sz="2000" dirty="0" smtClean="0"/>
          </a:p>
          <a:p>
            <a:pPr marL="0" indent="0">
              <a:lnSpc>
                <a:spcPct val="100000"/>
              </a:lnSpc>
              <a:buNone/>
            </a:pPr>
            <a:endParaRPr lang="en-IN" sz="2000" dirty="0"/>
          </a:p>
          <a:p>
            <a:pPr marL="0" indent="0">
              <a:lnSpc>
                <a:spcPct val="100000"/>
              </a:lnSpc>
              <a:buNone/>
            </a:pPr>
            <a:endParaRPr lang="en-IN" sz="2000" dirty="0" smtClean="0"/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en-IN" sz="2000" dirty="0" smtClean="0"/>
          </a:p>
          <a:p>
            <a:pPr>
              <a:lnSpc>
                <a:spcPct val="100000"/>
              </a:lnSpc>
            </a:pPr>
            <a:r>
              <a:rPr lang="en-IN" sz="2000" dirty="0" smtClean="0"/>
              <a:t>On </a:t>
            </a:r>
            <a:r>
              <a:rPr lang="en-IN" sz="2000" dirty="0"/>
              <a:t>comparing the MAPE values of Classical Decomposition and Auto ARIMA for both APAC Consumer and EU Consumer sales and </a:t>
            </a:r>
            <a:r>
              <a:rPr lang="en-IN" sz="2000" dirty="0" smtClean="0"/>
              <a:t>demand, </a:t>
            </a:r>
            <a:r>
              <a:rPr lang="en-IN" sz="2000" dirty="0"/>
              <a:t>it can be concluded that Classical Decomposition model performs better that the Auto ARIMA model</a:t>
            </a:r>
          </a:p>
          <a:p>
            <a:pPr marL="0" indent="0">
              <a:lnSpc>
                <a:spcPct val="100000"/>
              </a:lnSpc>
              <a:buNone/>
            </a:pPr>
            <a:endParaRPr lang="en-IN" sz="2000" dirty="0"/>
          </a:p>
          <a:p>
            <a:pPr marL="0" indent="0">
              <a:lnSpc>
                <a:spcPct val="100000"/>
              </a:lnSpc>
              <a:buNone/>
            </a:pPr>
            <a:endParaRPr lang="en-IN" sz="2000" dirty="0" smtClean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4872329"/>
              </p:ext>
            </p:extLst>
          </p:nvPr>
        </p:nvGraphicFramePr>
        <p:xfrm>
          <a:off x="629194" y="1951615"/>
          <a:ext cx="9248505" cy="3374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4021"/>
                <a:gridCol w="1233136"/>
                <a:gridCol w="2886891"/>
                <a:gridCol w="1227909"/>
                <a:gridCol w="1776548"/>
              </a:tblGrid>
              <a:tr h="352698">
                <a:tc>
                  <a:txBody>
                    <a:bodyPr/>
                    <a:lstStyle/>
                    <a:p>
                      <a:r>
                        <a:rPr lang="en-US" dirty="0" smtClean="0"/>
                        <a:t>Market Segment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Chosen Model</a:t>
                      </a:r>
                      <a:endParaRPr lang="en-US" dirty="0"/>
                    </a:p>
                  </a:txBody>
                  <a:tcPr/>
                </a:tc>
              </a:tr>
              <a:tr h="28820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APAC Consumer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Sales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Classical Decomposition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20.83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rgbClr val="00B050"/>
                          </a:solidFill>
                        </a:rPr>
                        <a:t>√</a:t>
                      </a:r>
                      <a:endParaRPr lang="en-US" sz="1600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  <a:tr h="31432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APAC Consumer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Sales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Auto ARIMA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27.68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3230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EU Consumer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Sales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Classical Decomposition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20.73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rgbClr val="00B050"/>
                          </a:solidFill>
                        </a:rPr>
                        <a:t>√</a:t>
                      </a:r>
                    </a:p>
                  </a:txBody>
                  <a:tcPr/>
                </a:tc>
              </a:tr>
              <a:tr h="4006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EU Consumer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Sales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Auto ARIMA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28.92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4006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APAC Consumer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Demand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Classical Decomposition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18.79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rgbClr val="00B050"/>
                          </a:solidFill>
                        </a:rPr>
                        <a:t>√</a:t>
                      </a:r>
                    </a:p>
                  </a:txBody>
                  <a:tcPr/>
                </a:tc>
              </a:tr>
              <a:tr h="4006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APAC Consumer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Demand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Auto ARIMA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26.24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4006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EU Consumer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Demand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Classical Decomposition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21.98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rgbClr val="00B050"/>
                          </a:solidFill>
                        </a:rPr>
                        <a:t>√</a:t>
                      </a:r>
                    </a:p>
                  </a:txBody>
                  <a:tcPr/>
                </a:tc>
              </a:tr>
              <a:tr h="4006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EU Consumer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Demand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Auto ARIMA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30.13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420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b="1" dirty="0" smtClean="0"/>
              <a:t>APAC Future Sales and Demand</a:t>
            </a:r>
            <a:br>
              <a:rPr lang="en-IN" b="1" dirty="0" smtClean="0"/>
            </a:b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397000"/>
            <a:ext cx="11168742" cy="52959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IN" sz="2400" dirty="0" smtClean="0"/>
              <a:t>Forecasted Sales and Demand values for the next 6 months in future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069" y="1951616"/>
            <a:ext cx="5551715" cy="39005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49" y="3653138"/>
            <a:ext cx="5667165" cy="30960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67304"/>
            <a:ext cx="4894217" cy="1547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8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b="1" dirty="0" smtClean="0"/>
              <a:t>EU Future Sales and Demand</a:t>
            </a:r>
            <a:br>
              <a:rPr lang="en-IN" b="1" dirty="0" smtClean="0"/>
            </a:b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397000"/>
            <a:ext cx="11168742" cy="52959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IN" sz="2400" dirty="0" smtClean="0"/>
              <a:t>Forecasted Sales and Demand values for the next 6 months in future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411" y="1951615"/>
            <a:ext cx="5993404" cy="38482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49" y="3662103"/>
            <a:ext cx="5368834" cy="30307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78" y="1961631"/>
            <a:ext cx="4748216" cy="152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/>
              <a:t>Objectives</a:t>
            </a:r>
            <a:br>
              <a:rPr lang="en-IN" b="1" dirty="0" smtClean="0"/>
            </a:b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496218"/>
            <a:ext cx="11168742" cy="4702969"/>
          </a:xfrm>
        </p:spPr>
        <p:txBody>
          <a:bodyPr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IN" sz="2400" dirty="0" smtClean="0"/>
              <a:t>Carry </a:t>
            </a:r>
            <a:r>
              <a:rPr lang="en-IN" sz="2400" dirty="0"/>
              <a:t>out research and conduct analysis using </a:t>
            </a:r>
            <a:r>
              <a:rPr lang="en-IN" sz="2400" dirty="0" smtClean="0"/>
              <a:t>the store’s past data to </a:t>
            </a:r>
            <a:r>
              <a:rPr lang="en-IN" sz="2400" dirty="0"/>
              <a:t>fulfil the following objectives,</a:t>
            </a:r>
          </a:p>
          <a:p>
            <a:pPr>
              <a:lnSpc>
                <a:spcPct val="200000"/>
              </a:lnSpc>
            </a:pPr>
            <a:r>
              <a:rPr lang="en-IN" sz="2400" dirty="0" smtClean="0"/>
              <a:t>Identify </a:t>
            </a:r>
            <a:r>
              <a:rPr lang="en-IN" sz="2400" dirty="0"/>
              <a:t>top 2 consistently profitable segments using Coefficient of Variation of </a:t>
            </a:r>
            <a:r>
              <a:rPr lang="en-IN" sz="2400" dirty="0" smtClean="0"/>
              <a:t>profit</a:t>
            </a:r>
          </a:p>
          <a:p>
            <a:pPr>
              <a:lnSpc>
                <a:spcPct val="200000"/>
              </a:lnSpc>
            </a:pPr>
            <a:r>
              <a:rPr lang="en-IN" sz="2400" dirty="0"/>
              <a:t>Forecast Sales and Demand for next 6 months </a:t>
            </a:r>
            <a:r>
              <a:rPr lang="en-IN" sz="2400" dirty="0" smtClean="0"/>
              <a:t>in future using </a:t>
            </a:r>
            <a:r>
              <a:rPr lang="en-IN" sz="2400" dirty="0"/>
              <a:t>Classical Decomposition and Auto </a:t>
            </a:r>
            <a:r>
              <a:rPr lang="en-IN" sz="2400" dirty="0" smtClean="0"/>
              <a:t>ARIMA methods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0261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/>
              <a:t>Problem Solving Methodology</a:t>
            </a:r>
            <a:br>
              <a:rPr lang="en-IN" b="1" dirty="0" smtClean="0"/>
            </a:b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496218"/>
            <a:ext cx="11168742" cy="5082382"/>
          </a:xfrm>
        </p:spPr>
        <p:txBody>
          <a:bodyPr numCol="2">
            <a:noAutofit/>
          </a:bodyPr>
          <a:lstStyle/>
          <a:p>
            <a:pPr>
              <a:lnSpc>
                <a:spcPct val="100000"/>
              </a:lnSpc>
            </a:pPr>
            <a:r>
              <a:rPr lang="en-IN" sz="2300" dirty="0" smtClean="0"/>
              <a:t>Understand the business problem		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Define project objectives and expected outcomes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Use dataset that has been provided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Clean data and address all data quality issues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Perform Exploratory Data Analysis by creating buckets based on Market and Segment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Select the top 2 consistently profitable segments using Coefficient of  Variation  of profit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Create Training and Test datasets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Develop a Time Series model using Classical Decomposition and then using ARIMA to compare and contrast the sales and demand predictions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Fine tune model to best fit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Select the appropriate model based on MAPE performance metrics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Predict Sales and Demand for the last 6 months using test data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Verify quality of prediction</a:t>
            </a:r>
          </a:p>
          <a:p>
            <a:pPr>
              <a:lnSpc>
                <a:spcPct val="100000"/>
              </a:lnSpc>
            </a:pPr>
            <a:r>
              <a:rPr lang="en-IN" sz="2300" dirty="0" smtClean="0"/>
              <a:t>Predict values for next 6 months in future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11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/>
              <a:t>Data</a:t>
            </a:r>
            <a:br>
              <a:rPr lang="en-IN" b="1" dirty="0" smtClean="0"/>
            </a:b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496218"/>
            <a:ext cx="11168742" cy="5082382"/>
          </a:xfrm>
        </p:spPr>
        <p:txBody>
          <a:bodyPr numCol="1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2400" dirty="0" smtClean="0"/>
              <a:t>Data </a:t>
            </a:r>
            <a:r>
              <a:rPr lang="en-IN" sz="2400" dirty="0"/>
              <a:t>from Global </a:t>
            </a:r>
            <a:r>
              <a:rPr lang="en-IN" sz="2400" dirty="0" err="1" smtClean="0"/>
              <a:t>Superstore.csv</a:t>
            </a:r>
            <a:r>
              <a:rPr lang="en-IN" sz="2400" dirty="0" smtClean="0"/>
              <a:t> dataset was used to carry out the time series analysis.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/>
              <a:t>There were 51290 Observations and 25 Variables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/>
              <a:t>Variables predominantly used in the analysis were Market, Segment, </a:t>
            </a:r>
            <a:r>
              <a:rPr lang="en-IN" sz="2400" dirty="0" err="1" smtClean="0"/>
              <a:t>OrderDate</a:t>
            </a:r>
            <a:r>
              <a:rPr lang="en-IN" sz="2400" dirty="0" smtClean="0"/>
              <a:t>, Sales, Quantity and Profit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/>
              <a:t>A new variable </a:t>
            </a:r>
            <a:r>
              <a:rPr lang="en-IN" sz="2400" dirty="0" err="1" smtClean="0"/>
              <a:t>YearMonth</a:t>
            </a:r>
            <a:r>
              <a:rPr lang="en-IN" sz="2400" dirty="0" smtClean="0"/>
              <a:t> was created by extracting value from </a:t>
            </a:r>
            <a:r>
              <a:rPr lang="en-IN" sz="2400" dirty="0" err="1" smtClean="0"/>
              <a:t>OrderDate</a:t>
            </a:r>
            <a:r>
              <a:rPr lang="en-IN" sz="2400" dirty="0" smtClean="0"/>
              <a:t> in order to generate monthly summary of Sales, Demand and Profit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IN" sz="2400" dirty="0" smtClean="0"/>
          </a:p>
          <a:p>
            <a:pPr marL="0" indent="0">
              <a:lnSpc>
                <a:spcPct val="150000"/>
              </a:lnSpc>
              <a:buNone/>
            </a:pPr>
            <a:endParaRPr lang="en-IN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5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/>
              <a:t>Data Cleaning</a:t>
            </a:r>
            <a:br>
              <a:rPr lang="en-IN" b="1" dirty="0" smtClean="0"/>
            </a:b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306286"/>
            <a:ext cx="11168742" cy="5272314"/>
          </a:xfrm>
        </p:spPr>
        <p:txBody>
          <a:bodyPr numCol="1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2400" dirty="0" smtClean="0"/>
              <a:t>Following steps were taken to clean up the super store data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/>
              <a:t>Checked for duplicate records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/>
              <a:t>Handled missing values. </a:t>
            </a:r>
            <a:r>
              <a:rPr lang="en-IN" sz="2400" dirty="0" err="1" smtClean="0"/>
              <a:t>Postal.Code</a:t>
            </a:r>
            <a:r>
              <a:rPr lang="en-IN" sz="2400" dirty="0"/>
              <a:t> variable had </a:t>
            </a:r>
            <a:r>
              <a:rPr lang="en-IN" sz="2400" dirty="0" smtClean="0"/>
              <a:t>41296 missing values. It was confirmed with additional checks that postal code was populate only for all US orders and there was a missing value for other countries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/>
              <a:t>Converted character to date format. Both </a:t>
            </a:r>
            <a:r>
              <a:rPr lang="en-IN" sz="2400" dirty="0" err="1" smtClean="0"/>
              <a:t>Order.Date</a:t>
            </a:r>
            <a:r>
              <a:rPr lang="en-IN" sz="2400" dirty="0" smtClean="0"/>
              <a:t> and </a:t>
            </a:r>
            <a:r>
              <a:rPr lang="en-IN" sz="2400" dirty="0" err="1" smtClean="0"/>
              <a:t>Ship.Date</a:t>
            </a:r>
            <a:r>
              <a:rPr lang="en-IN" sz="2400" dirty="0" smtClean="0"/>
              <a:t> were converted to Date format</a:t>
            </a:r>
          </a:p>
          <a:p>
            <a:pPr marL="0" indent="0">
              <a:lnSpc>
                <a:spcPct val="150000"/>
              </a:lnSpc>
              <a:buNone/>
            </a:pPr>
            <a:endParaRPr lang="en-IN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164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smtClean="0"/>
              <a:t>Data Preparation</a:t>
            </a:r>
            <a:r>
              <a:rPr lang="en-IN" b="1" dirty="0" smtClean="0"/>
              <a:t/>
            </a:r>
            <a:br>
              <a:rPr lang="en-IN" b="1" dirty="0" smtClean="0"/>
            </a:b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306286"/>
            <a:ext cx="11168742" cy="5272314"/>
          </a:xfrm>
        </p:spPr>
        <p:txBody>
          <a:bodyPr numCol="1">
            <a:no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/>
              <a:t>There were 7 Markets and 3 Segments. Created 21 buckets for Market and Segments</a:t>
            </a:r>
            <a:endParaRPr lang="en-IN" sz="24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/>
              <a:t>Aggregated </a:t>
            </a:r>
            <a:r>
              <a:rPr lang="en-IN" sz="2400" dirty="0"/>
              <a:t>Profit for each market segment over all dates to to identify top 2 most profitable </a:t>
            </a:r>
            <a:r>
              <a:rPr lang="en-IN" sz="2400" dirty="0" smtClean="0"/>
              <a:t>segments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/>
              <a:t>Calculated CV of Profit </a:t>
            </a:r>
            <a:r>
              <a:rPr lang="en-IN" sz="2400" dirty="0" err="1" smtClean="0"/>
              <a:t>i.e</a:t>
            </a:r>
            <a:r>
              <a:rPr lang="en-IN" sz="2400" dirty="0" smtClean="0"/>
              <a:t> </a:t>
            </a:r>
            <a:r>
              <a:rPr lang="en-IN" sz="2400" dirty="0" err="1" smtClean="0"/>
              <a:t>Std</a:t>
            </a:r>
            <a:r>
              <a:rPr lang="en-IN" sz="2400" dirty="0" smtClean="0"/>
              <a:t> </a:t>
            </a:r>
            <a:r>
              <a:rPr lang="en-IN" sz="2400" smtClean="0"/>
              <a:t>Dev(Profit</a:t>
            </a:r>
            <a:r>
              <a:rPr lang="en-IN" sz="2400" smtClean="0"/>
              <a:t>)*100/ </a:t>
            </a:r>
            <a:r>
              <a:rPr lang="en-IN" sz="2400" dirty="0" smtClean="0"/>
              <a:t>Mean(Profit) and aggregated </a:t>
            </a:r>
            <a:r>
              <a:rPr lang="en-IN" sz="2400" dirty="0"/>
              <a:t>CV of Profit </a:t>
            </a:r>
            <a:r>
              <a:rPr lang="en-IN" sz="2400" dirty="0" smtClean="0"/>
              <a:t>for </a:t>
            </a:r>
            <a:r>
              <a:rPr lang="en-IN" sz="2400" dirty="0"/>
              <a:t>each market segment over all dates </a:t>
            </a:r>
            <a:r>
              <a:rPr lang="en-IN" sz="2400" dirty="0" smtClean="0"/>
              <a:t>to </a:t>
            </a:r>
            <a:r>
              <a:rPr lang="en-IN" sz="2400" dirty="0"/>
              <a:t>identify top 2 most consistently profitable segments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/>
              <a:t>Aggregated </a:t>
            </a:r>
            <a:r>
              <a:rPr lang="en-IN" sz="2400" dirty="0"/>
              <a:t>Sales, Quantity &amp; </a:t>
            </a:r>
            <a:r>
              <a:rPr lang="en-IN" sz="2400" dirty="0" smtClean="0"/>
              <a:t>Profit </a:t>
            </a:r>
            <a:r>
              <a:rPr lang="en-IN" sz="2400" dirty="0"/>
              <a:t>over the Order Date to arrive at monthly values for these </a:t>
            </a:r>
            <a:r>
              <a:rPr lang="en-IN" sz="2400" dirty="0" smtClean="0"/>
              <a:t>attributes to use for Time Series Analysis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27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/>
              <a:t>Top 2 Profitable Segments</a:t>
            </a:r>
            <a:br>
              <a:rPr lang="en-IN" b="1" dirty="0" smtClean="0"/>
            </a:b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496218"/>
            <a:ext cx="11168742" cy="5082382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</a:pPr>
            <a:endParaRPr lang="en-IN" sz="2000" dirty="0" smtClean="0"/>
          </a:p>
          <a:p>
            <a:pPr>
              <a:lnSpc>
                <a:spcPct val="150000"/>
              </a:lnSpc>
            </a:pPr>
            <a:endParaRPr lang="en-IN" sz="2000" dirty="0"/>
          </a:p>
          <a:p>
            <a:pPr>
              <a:lnSpc>
                <a:spcPct val="150000"/>
              </a:lnSpc>
            </a:pPr>
            <a:endParaRPr lang="en-IN" sz="2000" dirty="0" smtClean="0"/>
          </a:p>
          <a:p>
            <a:pPr>
              <a:lnSpc>
                <a:spcPct val="150000"/>
              </a:lnSpc>
            </a:pPr>
            <a:endParaRPr lang="en-IN" sz="2000" dirty="0"/>
          </a:p>
          <a:p>
            <a:pPr>
              <a:lnSpc>
                <a:spcPct val="150000"/>
              </a:lnSpc>
            </a:pPr>
            <a:endParaRPr lang="en-IN" sz="2000" dirty="0" smtClean="0"/>
          </a:p>
          <a:p>
            <a:pPr>
              <a:lnSpc>
                <a:spcPct val="150000"/>
              </a:lnSpc>
            </a:pPr>
            <a:endParaRPr lang="en-IN" sz="2000" dirty="0"/>
          </a:p>
          <a:p>
            <a:pPr>
              <a:lnSpc>
                <a:spcPct val="150000"/>
              </a:lnSpc>
            </a:pPr>
            <a:r>
              <a:rPr lang="en-IN" sz="2000" dirty="0" smtClean="0"/>
              <a:t>APAC </a:t>
            </a:r>
            <a:r>
              <a:rPr lang="en-IN" sz="2000" dirty="0"/>
              <a:t>Consumer and EU Consumer segments were the top 2 profitable segments based on </a:t>
            </a:r>
            <a:r>
              <a:rPr lang="en-IN" sz="2000" dirty="0" smtClean="0"/>
              <a:t>net profit</a:t>
            </a:r>
            <a:endParaRPr lang="en-IN" sz="2000" dirty="0"/>
          </a:p>
          <a:p>
            <a:pPr>
              <a:lnSpc>
                <a:spcPct val="150000"/>
              </a:lnSpc>
            </a:pPr>
            <a:endParaRPr lang="en-IN" sz="20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15" y="1496218"/>
            <a:ext cx="10019210" cy="349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74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dirty="0" smtClean="0"/>
              <a:t>CV of Segments</a:t>
            </a:r>
            <a:br>
              <a:rPr lang="en-IN" sz="4000" b="1" dirty="0" smtClean="0"/>
            </a:br>
            <a:endParaRPr lang="en-IN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49" y="1496218"/>
            <a:ext cx="11168742" cy="5082382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</a:pPr>
            <a:endParaRPr lang="en-IN" sz="2000" dirty="0" smtClean="0"/>
          </a:p>
          <a:p>
            <a:pPr>
              <a:lnSpc>
                <a:spcPct val="150000"/>
              </a:lnSpc>
            </a:pPr>
            <a:endParaRPr lang="en-IN" sz="2000" dirty="0"/>
          </a:p>
          <a:p>
            <a:pPr>
              <a:lnSpc>
                <a:spcPct val="150000"/>
              </a:lnSpc>
            </a:pPr>
            <a:endParaRPr lang="en-IN" sz="2000" dirty="0" smtClean="0"/>
          </a:p>
          <a:p>
            <a:pPr>
              <a:lnSpc>
                <a:spcPct val="150000"/>
              </a:lnSpc>
            </a:pPr>
            <a:endParaRPr lang="en-IN" sz="2000" dirty="0"/>
          </a:p>
          <a:p>
            <a:pPr>
              <a:lnSpc>
                <a:spcPct val="150000"/>
              </a:lnSpc>
            </a:pPr>
            <a:endParaRPr lang="en-IN" sz="2000" dirty="0" smtClean="0"/>
          </a:p>
          <a:p>
            <a:pPr>
              <a:lnSpc>
                <a:spcPct val="150000"/>
              </a:lnSpc>
            </a:pPr>
            <a:endParaRPr lang="en-IN" sz="2000" dirty="0"/>
          </a:p>
          <a:p>
            <a:pPr>
              <a:lnSpc>
                <a:spcPct val="150000"/>
              </a:lnSpc>
            </a:pPr>
            <a:r>
              <a:rPr lang="en-IN" sz="2000" dirty="0" smtClean="0"/>
              <a:t>Canada Consumer </a:t>
            </a:r>
            <a:r>
              <a:rPr lang="en-IN" sz="2000" dirty="0"/>
              <a:t>and </a:t>
            </a:r>
            <a:r>
              <a:rPr lang="en-IN" sz="2000" dirty="0" smtClean="0"/>
              <a:t>Canada Corporate segments have the least Coefficient of  Variation of profit</a:t>
            </a:r>
          </a:p>
          <a:p>
            <a:pPr>
              <a:lnSpc>
                <a:spcPct val="150000"/>
              </a:lnSpc>
            </a:pPr>
            <a:r>
              <a:rPr lang="en-IN" sz="2000" dirty="0" smtClean="0"/>
              <a:t>APAC and EU Consumer segments have low CV values</a:t>
            </a:r>
            <a:endParaRPr lang="en-IN" sz="2000" dirty="0"/>
          </a:p>
          <a:p>
            <a:pPr>
              <a:lnSpc>
                <a:spcPct val="150000"/>
              </a:lnSpc>
            </a:pPr>
            <a:endParaRPr lang="en-IN" sz="20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04949" y="1108364"/>
            <a:ext cx="10941924" cy="27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16" y="1372818"/>
            <a:ext cx="10019210" cy="356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8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B4B4B"/>
      </a:dk2>
      <a:lt2>
        <a:srgbClr val="8ED5C1"/>
      </a:lt2>
      <a:accent1>
        <a:srgbClr val="73CBB2"/>
      </a:accent1>
      <a:accent2>
        <a:srgbClr val="AACD5B"/>
      </a:accent2>
      <a:accent3>
        <a:srgbClr val="65A9E1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47428100-C732-4B2E-A30A-5273F581A0F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24145</TotalTime>
  <Words>1264</Words>
  <Application>Microsoft Macintosh PowerPoint</Application>
  <PresentationFormat>Widescreen</PresentationFormat>
  <Paragraphs>241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Calibri</vt:lpstr>
      <vt:lpstr>Corbel</vt:lpstr>
      <vt:lpstr>Arial</vt:lpstr>
      <vt:lpstr>Depth</vt:lpstr>
      <vt:lpstr>Retail Giant Sales Forecasting using  timer series  ANALYSIS  </vt:lpstr>
      <vt:lpstr>Business Problem </vt:lpstr>
      <vt:lpstr>Objectives </vt:lpstr>
      <vt:lpstr>Problem Solving Methodology </vt:lpstr>
      <vt:lpstr>Data </vt:lpstr>
      <vt:lpstr>Data Cleaning </vt:lpstr>
      <vt:lpstr>Data Preparation </vt:lpstr>
      <vt:lpstr>Top 2 Profitable Segments </vt:lpstr>
      <vt:lpstr>CV of Segments </vt:lpstr>
      <vt:lpstr>Top 2 Consistently Profitable Segments </vt:lpstr>
      <vt:lpstr>Model Building – Part 1 </vt:lpstr>
      <vt:lpstr>Model Building – Part 2 </vt:lpstr>
      <vt:lpstr>APAC Sales Forecast Comparison </vt:lpstr>
      <vt:lpstr>EU Sales Forecast Comparison </vt:lpstr>
      <vt:lpstr>APAC Demand Forecast Comparison </vt:lpstr>
      <vt:lpstr>EU Demand Forecast Comparison </vt:lpstr>
      <vt:lpstr>APAC Consumer Sales Model Evaluation </vt:lpstr>
      <vt:lpstr>APAC Consumer Demand Model Evaluation </vt:lpstr>
      <vt:lpstr>EU Consumer Sales Model Evaluation </vt:lpstr>
      <vt:lpstr>EU Consumer Demand Model Evaluation </vt:lpstr>
      <vt:lpstr>Results </vt:lpstr>
      <vt:lpstr>APAC Future Sales and Demand </vt:lpstr>
      <vt:lpstr>EU Future Sales and Demand 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Investment Case Study  Submission</dc:title>
  <dc:creator>Chiranjeev</dc:creator>
  <cp:lastModifiedBy>Microsoft Office User</cp:lastModifiedBy>
  <cp:revision>508</cp:revision>
  <cp:lastPrinted>2018-03-28T11:51:48Z</cp:lastPrinted>
  <dcterms:created xsi:type="dcterms:W3CDTF">2016-06-09T08:16:28Z</dcterms:created>
  <dcterms:modified xsi:type="dcterms:W3CDTF">2018-07-29T11:02:14Z</dcterms:modified>
</cp:coreProperties>
</file>

<file path=docProps/thumbnail.jpeg>
</file>